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74" r:id="rId9"/>
    <p:sldId id="273" r:id="rId10"/>
    <p:sldId id="270" r:id="rId11"/>
    <p:sldId id="264" r:id="rId12"/>
    <p:sldId id="265" r:id="rId13"/>
    <p:sldId id="262" r:id="rId14"/>
    <p:sldId id="266" r:id="rId15"/>
    <p:sldId id="275" r:id="rId16"/>
    <p:sldId id="267" r:id="rId17"/>
    <p:sldId id="268" r:id="rId18"/>
    <p:sldId id="278" r:id="rId19"/>
    <p:sldId id="261" r:id="rId20"/>
    <p:sldId id="276" r:id="rId21"/>
    <p:sldId id="27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chip.com/stellent/idcplg?IdcService=SS_GET_PAGE&amp;nodeId=1406&amp;dDocName=en010007&amp;redirects=filterlab" TargetMode="External"/><Relationship Id="rId2" Type="http://schemas.openxmlformats.org/officeDocument/2006/relationships/hyperlink" Target="http://www.linear.com/designtools/softw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.com/lsds/ti/analog/webench/overview.page?DCMP=PPC_Google_TI&amp;k_clickid=7e5739d4-74cf-8188-3be9-000020f0b88c&amp;247SEM=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jeelabs.org/2012/11/11/low-side-switch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i.com/lit/an/slod006b/slod006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fundamentals, some applications and some (hopefully) useful tips</a:t>
            </a:r>
          </a:p>
          <a:p>
            <a:endParaRPr lang="en-US" dirty="0" smtClean="0"/>
          </a:p>
          <a:p>
            <a:r>
              <a:rPr lang="en-US" dirty="0" smtClean="0"/>
              <a:t>Jean-François Duval, MIT Media Lab</a:t>
            </a:r>
            <a:r>
              <a:rPr lang="en-US" dirty="0" smtClean="0"/>
              <a:t>, 11/11/2013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382010" cy="35417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 pass filter:</a:t>
            </a:r>
          </a:p>
          <a:p>
            <a:pPr lvl="1"/>
            <a:r>
              <a:rPr lang="en-US" dirty="0" smtClean="0"/>
              <a:t>fc = 1/(2*pi*R*C)</a:t>
            </a:r>
          </a:p>
          <a:p>
            <a:pPr lvl="1"/>
            <a:r>
              <a:rPr lang="en-US" dirty="0" smtClean="0"/>
              <a:t>R = 1k, C = 100nF, fc = ?</a:t>
            </a:r>
          </a:p>
          <a:p>
            <a:pPr lvl="1"/>
            <a:r>
              <a:rPr lang="en-US" dirty="0" smtClean="0"/>
              <a:t>fc = 1.59kHz</a:t>
            </a:r>
          </a:p>
          <a:p>
            <a:r>
              <a:rPr lang="en-US" dirty="0" smtClean="0"/>
              <a:t>At f=1.59kHz, the gain is -3dB (0.707)</a:t>
            </a:r>
          </a:p>
          <a:p>
            <a:pPr lvl="1"/>
            <a:r>
              <a:rPr lang="en-US" dirty="0" smtClean="0"/>
              <a:t>0.707? G = 10^(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dB</a:t>
            </a:r>
            <a:r>
              <a:rPr lang="en-US" dirty="0" smtClean="0"/>
              <a:t>/20) = 10^(-3dB/20) = 0.707</a:t>
            </a:r>
          </a:p>
          <a:p>
            <a:r>
              <a:rPr lang="en-US" dirty="0" smtClean="0"/>
              <a:t>Need a high-pass? Swap R &amp; C</a:t>
            </a:r>
          </a:p>
          <a:p>
            <a:r>
              <a:rPr lang="en-US" dirty="0" smtClean="0"/>
              <a:t>For better performances, look at active filters (filters with an op amp)</a:t>
            </a:r>
            <a:endParaRPr lang="en-US" dirty="0"/>
          </a:p>
        </p:txBody>
      </p:sp>
      <p:pic>
        <p:nvPicPr>
          <p:cNvPr id="1026" name="Picture 2" descr="File:Butterworth respons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70" y="277820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RC Divide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0" y="873891"/>
            <a:ext cx="16383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2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95848"/>
            <a:ext cx="5333529" cy="4604951"/>
          </a:xfrm>
        </p:spPr>
        <p:txBody>
          <a:bodyPr/>
          <a:lstStyle/>
          <a:p>
            <a:r>
              <a:rPr lang="en-US" dirty="0" smtClean="0"/>
              <a:t>Current controlled device</a:t>
            </a:r>
          </a:p>
          <a:p>
            <a:r>
              <a:rPr lang="en-US" dirty="0" smtClean="0"/>
              <a:t>The Collector Current is proportional to the Base current.</a:t>
            </a:r>
          </a:p>
          <a:p>
            <a:r>
              <a:rPr lang="en-US" dirty="0" smtClean="0"/>
              <a:t>Can be used in the linear region, but nowadays we mostly use it as a switch</a:t>
            </a:r>
          </a:p>
          <a:p>
            <a:r>
              <a:rPr lang="en-US" dirty="0" smtClean="0"/>
              <a:t>Power LED and 2N2222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75" y="1049190"/>
            <a:ext cx="4482256" cy="4980907"/>
          </a:xfrm>
          <a:prstGeom prst="rect">
            <a:avLst/>
          </a:prstGeom>
        </p:spPr>
      </p:pic>
      <p:pic>
        <p:nvPicPr>
          <p:cNvPr id="2050" name="Picture 2" descr="File:BJT PNP symbol (case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86" y="5119086"/>
            <a:ext cx="7334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9004" y="5972433"/>
            <a:ext cx="11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3535" y="5964195"/>
            <a:ext cx="11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NPN</a:t>
            </a:r>
            <a:endParaRPr lang="en-US" dirty="0"/>
          </a:p>
        </p:txBody>
      </p:sp>
      <p:pic>
        <p:nvPicPr>
          <p:cNvPr id="2052" name="Picture 4" descr="File:BJT NPN symbol (case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40" y="5163497"/>
            <a:ext cx="7334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5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3470"/>
            <a:ext cx="9905999" cy="4077731"/>
          </a:xfrm>
        </p:spPr>
        <p:txBody>
          <a:bodyPr/>
          <a:lstStyle/>
          <a:p>
            <a:r>
              <a:rPr lang="en-US" dirty="0" smtClean="0"/>
              <a:t>Voltage controlled device</a:t>
            </a:r>
          </a:p>
          <a:p>
            <a:r>
              <a:rPr lang="en-US" dirty="0" smtClean="0"/>
              <a:t>Can be used in linear mode, but mostly used for switching applications</a:t>
            </a:r>
          </a:p>
          <a:p>
            <a:r>
              <a:rPr lang="en-US" dirty="0" smtClean="0"/>
              <a:t>When you apply a sufficient voltage to the gate (</a:t>
            </a:r>
            <a:r>
              <a:rPr lang="en-US" dirty="0" err="1" smtClean="0"/>
              <a:t>Vgs</a:t>
            </a:r>
            <a:r>
              <a:rPr lang="en-US" dirty="0" smtClean="0"/>
              <a:t>), the channel opens</a:t>
            </a:r>
          </a:p>
          <a:p>
            <a:r>
              <a:rPr lang="en-US" dirty="0" smtClean="0"/>
              <a:t>An open channel is like a tiny resistor</a:t>
            </a:r>
          </a:p>
          <a:p>
            <a:r>
              <a:rPr lang="en-US" dirty="0" smtClean="0"/>
              <a:t>Power LED example</a:t>
            </a:r>
            <a:endParaRPr lang="en-US" dirty="0"/>
          </a:p>
        </p:txBody>
      </p:sp>
      <p:pic>
        <p:nvPicPr>
          <p:cNvPr id="3074" name="Picture 2" descr="File:IGFET P-Ch Enh Labelle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66" y="4630781"/>
            <a:ext cx="1236619" cy="12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0314" y="5943600"/>
            <a:ext cx="11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P-Channel</a:t>
            </a:r>
            <a:endParaRPr lang="en-US" dirty="0"/>
          </a:p>
        </p:txBody>
      </p:sp>
      <p:pic>
        <p:nvPicPr>
          <p:cNvPr id="3076" name="Picture 4" descr="Thumbnail for version as of 22:58, 1 June 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08" y="472439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9998" y="5951152"/>
            <a:ext cx="122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High-side </a:t>
            </a:r>
            <a:r>
              <a:rPr lang="en-US" dirty="0" err="1" smtClean="0"/>
              <a:t>vs</a:t>
            </a:r>
            <a:r>
              <a:rPr lang="en-US" dirty="0" smtClean="0"/>
              <a:t> low side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0562"/>
            <a:ext cx="9905999" cy="3970639"/>
          </a:xfrm>
        </p:spPr>
        <p:txBody>
          <a:bodyPr/>
          <a:lstStyle/>
          <a:p>
            <a:r>
              <a:rPr lang="en-US" dirty="0" smtClean="0"/>
              <a:t>General rule:</a:t>
            </a:r>
          </a:p>
          <a:p>
            <a:pPr lvl="1"/>
            <a:r>
              <a:rPr lang="en-US" dirty="0" smtClean="0"/>
              <a:t>P-CH MOSFET or PNP BJT: High-Side</a:t>
            </a:r>
          </a:p>
          <a:p>
            <a:pPr lvl="1"/>
            <a:r>
              <a:rPr lang="en-US" dirty="0" smtClean="0"/>
              <a:t>N-CH MOSFET or NPN: Low-Side</a:t>
            </a:r>
            <a:endParaRPr lang="en-US" dirty="0"/>
          </a:p>
        </p:txBody>
      </p:sp>
      <p:pic>
        <p:nvPicPr>
          <p:cNvPr id="4098" name="Picture 2" descr="High side par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68" y="2897660"/>
            <a:ext cx="32480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w 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7" y="3535835"/>
            <a:ext cx="5753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MOSFET, BJT or Relay?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37038"/>
            <a:ext cx="9905999" cy="3954163"/>
          </a:xfrm>
        </p:spPr>
        <p:txBody>
          <a:bodyPr/>
          <a:lstStyle/>
          <a:p>
            <a:r>
              <a:rPr lang="en-US" dirty="0" smtClean="0"/>
              <a:t>There is no general rule here, but always think about those factors:</a:t>
            </a:r>
          </a:p>
          <a:p>
            <a:pPr lvl="1"/>
            <a:r>
              <a:rPr lang="en-US" dirty="0" smtClean="0"/>
              <a:t>If you use PWM, forget about relays</a:t>
            </a:r>
          </a:p>
          <a:p>
            <a:pPr lvl="1"/>
            <a:r>
              <a:rPr lang="en-US" dirty="0" smtClean="0"/>
              <a:t>Some MOSFET require a Gate voltage higher than logic power supplies</a:t>
            </a:r>
          </a:p>
          <a:p>
            <a:pPr lvl="1"/>
            <a:r>
              <a:rPr lang="en-US" dirty="0" smtClean="0"/>
              <a:t>Old power BJT transistors have really low gain (can be as low as 10). In that case, the base current is non negligible.</a:t>
            </a:r>
          </a:p>
          <a:p>
            <a:pPr lvl="1"/>
            <a:r>
              <a:rPr lang="en-US" dirty="0" smtClean="0"/>
              <a:t>Relays are isolated</a:t>
            </a:r>
          </a:p>
          <a:p>
            <a:pPr lvl="1"/>
            <a:r>
              <a:rPr lang="en-US" dirty="0" smtClean="0"/>
              <a:t>To drive most (if not all) relays you’ll need a transistor</a:t>
            </a:r>
          </a:p>
          <a:p>
            <a:pPr lvl="1"/>
            <a:r>
              <a:rPr lang="en-US" dirty="0" smtClean="0"/>
              <a:t>For low-power stuff, a small logic-gate MOSFET can be used most of the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7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5276"/>
            <a:ext cx="9905999" cy="39459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main categories: linear or switching (also known as SMPS</a:t>
            </a:r>
            <a:r>
              <a:rPr lang="en-US" dirty="0"/>
              <a:t> </a:t>
            </a:r>
            <a:r>
              <a:rPr lang="en-US" dirty="0" smtClean="0"/>
              <a:t>or switchers)</a:t>
            </a:r>
          </a:p>
          <a:p>
            <a:r>
              <a:rPr lang="en-US" dirty="0" smtClean="0"/>
              <a:t>Linear: there is a series pass element (usually a transistor). The “unwanted” voltage is converted to heat. Current out = current in. </a:t>
            </a:r>
          </a:p>
          <a:p>
            <a:pPr lvl="1"/>
            <a:r>
              <a:rPr lang="en-US" dirty="0" smtClean="0"/>
              <a:t>Ex.: 12V in, 5V out 500mA. </a:t>
            </a:r>
            <a:r>
              <a:rPr lang="en-US" dirty="0" err="1" smtClean="0"/>
              <a:t>Vdrop</a:t>
            </a:r>
            <a:r>
              <a:rPr lang="en-US" dirty="0" smtClean="0"/>
              <a:t> = (12-5) = 7V. Pout = 2.5W, Pin = 6W. Efficiency: 42%, 3.5W to dissipate in heat.</a:t>
            </a:r>
          </a:p>
          <a:p>
            <a:pPr lvl="1"/>
            <a:r>
              <a:rPr lang="en-US" dirty="0" smtClean="0"/>
              <a:t>LDO doesn’t mean lower power! It simply means that you can use it with a lower input voltage</a:t>
            </a:r>
          </a:p>
          <a:p>
            <a:pPr lvl="1"/>
            <a:r>
              <a:rPr lang="en-US" dirty="0" smtClean="0"/>
              <a:t>Pros: cheap, small, easy, low noise. Cons: inefficient, generates lots of heat</a:t>
            </a:r>
          </a:p>
          <a:p>
            <a:r>
              <a:rPr lang="en-US" dirty="0" smtClean="0"/>
              <a:t>Switching:  a “switch” (usually a MOSFET) chops the input power. An inductor, a diode and a cap filter it. Power in = Power out. Theoretically 100% efficient.</a:t>
            </a:r>
          </a:p>
          <a:p>
            <a:pPr lvl="1"/>
            <a:r>
              <a:rPr lang="en-US" dirty="0" smtClean="0"/>
              <a:t>Pros: efficient. Cons: usually bigger, more complex, noisier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“My MOSFET is rated for 260A, why would I need a </a:t>
            </a:r>
            <a:r>
              <a:rPr lang="en-US" dirty="0" err="1" smtClean="0"/>
              <a:t>heatsink</a:t>
            </a:r>
            <a:r>
              <a:rPr lang="en-US" dirty="0" smtClean="0"/>
              <a:t>? I’m only drawing 30A…”</a:t>
            </a:r>
          </a:p>
          <a:p>
            <a:r>
              <a:rPr lang="en-US" dirty="0"/>
              <a:t>Let’s look at a real part, </a:t>
            </a:r>
            <a:r>
              <a:rPr lang="en-US" dirty="0" smtClean="0"/>
              <a:t>IRLB3813. Continuous current drain at 25˚C: 260A, R</a:t>
            </a:r>
            <a:r>
              <a:rPr lang="en-US" baseline="-25000" dirty="0" smtClean="0"/>
              <a:t>DS(ON) </a:t>
            </a:r>
            <a:r>
              <a:rPr lang="en-US" dirty="0" smtClean="0"/>
              <a:t>max: 1.95m</a:t>
            </a:r>
            <a:r>
              <a:rPr lang="el-GR" dirty="0" smtClean="0"/>
              <a:t>Ω</a:t>
            </a:r>
            <a:r>
              <a:rPr lang="en-US" dirty="0" smtClean="0"/>
              <a:t>, Thermal resistance Junction to Ambient (R</a:t>
            </a:r>
            <a:r>
              <a:rPr lang="en-US" baseline="-25000" dirty="0" smtClean="0"/>
              <a:t>TJA</a:t>
            </a:r>
            <a:r>
              <a:rPr lang="en-US" dirty="0" smtClean="0"/>
              <a:t>): 62˚C/W</a:t>
            </a:r>
          </a:p>
          <a:p>
            <a:r>
              <a:rPr lang="en-US" dirty="0" smtClean="0"/>
              <a:t>P = RI² = </a:t>
            </a:r>
            <a:r>
              <a:rPr lang="en-US" dirty="0"/>
              <a:t>1.95m</a:t>
            </a:r>
            <a:r>
              <a:rPr lang="el-GR" dirty="0" smtClean="0"/>
              <a:t>Ω</a:t>
            </a:r>
            <a:r>
              <a:rPr lang="en-US" dirty="0" smtClean="0"/>
              <a:t>*(30A)² = 1.755W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ambient</a:t>
            </a:r>
            <a:r>
              <a:rPr lang="en-US" dirty="0" smtClean="0"/>
              <a:t> + P*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TJA</a:t>
            </a:r>
            <a:r>
              <a:rPr lang="en-US" dirty="0" smtClean="0"/>
              <a:t> = 25˚C + 1.755W*</a:t>
            </a:r>
            <a:r>
              <a:rPr lang="en-US" dirty="0"/>
              <a:t>62˚</a:t>
            </a:r>
            <a:r>
              <a:rPr lang="en-US" dirty="0" smtClean="0"/>
              <a:t>C/W = 133.8˚C. Don’t touch it.</a:t>
            </a:r>
          </a:p>
          <a:p>
            <a:pPr lvl="1"/>
            <a:r>
              <a:rPr lang="en-US" dirty="0" smtClean="0"/>
              <a:t>For Americans: 272F</a:t>
            </a:r>
          </a:p>
          <a:p>
            <a:r>
              <a:rPr lang="en-US" dirty="0" smtClean="0"/>
              <a:t>(and I’m not including the </a:t>
            </a:r>
            <a:r>
              <a:rPr lang="en-US" dirty="0" err="1" smtClean="0"/>
              <a:t>derating</a:t>
            </a:r>
            <a:r>
              <a:rPr lang="en-US" dirty="0" smtClean="0"/>
              <a:t>. If you switch it (PWM), the dynamic losses are usually &gt;= static losses)</a:t>
            </a:r>
          </a:p>
          <a:p>
            <a:r>
              <a:rPr lang="en-US" dirty="0" smtClean="0"/>
              <a:t>The same basic math applies to voltage regulators (to everything in fact…)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2897"/>
            <a:ext cx="9905999" cy="4028304"/>
          </a:xfrm>
        </p:spPr>
        <p:txBody>
          <a:bodyPr/>
          <a:lstStyle/>
          <a:p>
            <a:r>
              <a:rPr lang="en-US" dirty="0" smtClean="0"/>
              <a:t>Discharge yourself before touching electronics</a:t>
            </a:r>
          </a:p>
          <a:p>
            <a:r>
              <a:rPr lang="en-US" dirty="0" smtClean="0"/>
              <a:t>Always touch boards by the edges</a:t>
            </a:r>
            <a:endParaRPr lang="en-US" dirty="0"/>
          </a:p>
        </p:txBody>
      </p:sp>
      <p:pic>
        <p:nvPicPr>
          <p:cNvPr id="6146" name="Picture 2" descr="http://bunniestudios.com/blog/images/ams1117_esd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37" y="3385752"/>
            <a:ext cx="4308063" cy="28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8YBNnV6QJhw/T5IgAJ3f_PI/AAAAAAAAAUU/h-WB4zEKCsw/s1600/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72" y="3385752"/>
            <a:ext cx="4487943" cy="24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3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</a:t>
            </a:r>
            <a:r>
              <a:rPr lang="en-US" dirty="0" smtClean="0"/>
              <a:t>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313831" cy="4283118"/>
          </a:xfrm>
        </p:spPr>
        <p:txBody>
          <a:bodyPr/>
          <a:lstStyle/>
          <a:p>
            <a:r>
              <a:rPr lang="en-US" dirty="0" smtClean="0"/>
              <a:t>Let’s look at a real pack: “</a:t>
            </a:r>
            <a:r>
              <a:rPr lang="en-US" dirty="0" err="1" smtClean="0"/>
              <a:t>Turnigy</a:t>
            </a:r>
            <a:r>
              <a:rPr lang="en-US" dirty="0" smtClean="0"/>
              <a:t> 5000mAh 6S 20C </a:t>
            </a:r>
            <a:r>
              <a:rPr lang="en-US" dirty="0" err="1" smtClean="0"/>
              <a:t>Lipo</a:t>
            </a:r>
            <a:r>
              <a:rPr lang="en-US" dirty="0" smtClean="0"/>
              <a:t> Pack”</a:t>
            </a:r>
          </a:p>
          <a:p>
            <a:pPr lvl="1"/>
            <a:r>
              <a:rPr lang="en-US" dirty="0" smtClean="0"/>
              <a:t>Each cell will be around 3.7V when fully charged</a:t>
            </a:r>
          </a:p>
          <a:p>
            <a:pPr lvl="1"/>
            <a:r>
              <a:rPr lang="en-US" dirty="0" smtClean="0"/>
              <a:t>The minimum voltage is ~3V per cell</a:t>
            </a:r>
          </a:p>
          <a:p>
            <a:pPr lvl="1"/>
            <a:r>
              <a:rPr lang="en-US" dirty="0" smtClean="0"/>
              <a:t>5000mAh means that you can draw 5A for an hour, or 10A for 30 minutes</a:t>
            </a:r>
          </a:p>
          <a:p>
            <a:pPr lvl="2"/>
            <a:r>
              <a:rPr lang="en-US" dirty="0" smtClean="0"/>
              <a:t>Faster discharge = less energy</a:t>
            </a:r>
          </a:p>
          <a:p>
            <a:pPr lvl="1"/>
            <a:r>
              <a:rPr lang="en-US" dirty="0" smtClean="0"/>
              <a:t>Never over discharge! (Search “</a:t>
            </a:r>
            <a:r>
              <a:rPr lang="en-US" dirty="0" err="1" smtClean="0"/>
              <a:t>lipo</a:t>
            </a:r>
            <a:r>
              <a:rPr lang="en-US" dirty="0" smtClean="0"/>
              <a:t> fire” on </a:t>
            </a:r>
            <a:r>
              <a:rPr lang="en-US" dirty="0" err="1" smtClean="0"/>
              <a:t>Youtube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4098" name="Picture 2" descr="http://www.mpoweruk.com/images/discharge-C-r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19" y="2553493"/>
            <a:ext cx="3810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Tips, breaking some myths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9399"/>
            <a:ext cx="9905999" cy="4373735"/>
          </a:xfrm>
        </p:spPr>
        <p:txBody>
          <a:bodyPr>
            <a:normAutofit/>
          </a:bodyPr>
          <a:lstStyle/>
          <a:p>
            <a:r>
              <a:rPr lang="en-US" dirty="0" smtClean="0"/>
              <a:t>If you // LEDs, you need 1 resistor per LED (or string)</a:t>
            </a:r>
          </a:p>
          <a:p>
            <a:r>
              <a:rPr lang="en-US" dirty="0" smtClean="0"/>
              <a:t>Always think about power dissipation</a:t>
            </a:r>
          </a:p>
          <a:p>
            <a:r>
              <a:rPr lang="en-US" dirty="0" smtClean="0"/>
              <a:t>MOSFET’s gate doesn’t need current</a:t>
            </a:r>
          </a:p>
          <a:p>
            <a:pPr lvl="1"/>
            <a:r>
              <a:rPr lang="en-US" dirty="0" smtClean="0"/>
              <a:t>It’s only true when you reach steady state. At every transition you need to charge/discharge a capacitor. To give you an idea, most gate driver ICs can pump a couple amps in the gate to make it switch as fast as possible!</a:t>
            </a:r>
          </a:p>
          <a:p>
            <a:r>
              <a:rPr lang="en-US" dirty="0" smtClean="0"/>
              <a:t>Keep safety margins in your designs. A 24V MOSFET used to control a 24V motor WILL burn. Why? The inductive spikes can be twice as high as the supply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1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4043"/>
            <a:ext cx="9905999" cy="476970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effectLst/>
              </a:rPr>
              <a:t>Volt – V – Electric potential</a:t>
            </a:r>
          </a:p>
          <a:p>
            <a:pPr lvl="1"/>
            <a:r>
              <a:rPr lang="en-US" b="1" dirty="0" smtClean="0">
                <a:effectLst/>
              </a:rPr>
              <a:t>Ex.: 24V battery pack</a:t>
            </a:r>
          </a:p>
          <a:p>
            <a:r>
              <a:rPr lang="en-US" b="1" dirty="0" smtClean="0">
                <a:effectLst/>
              </a:rPr>
              <a:t>Ampere </a:t>
            </a:r>
            <a:r>
              <a:rPr lang="en-US" b="1" dirty="0">
                <a:effectLst/>
              </a:rPr>
              <a:t>- </a:t>
            </a:r>
            <a:r>
              <a:rPr lang="en-US" b="1" dirty="0" smtClean="0">
                <a:effectLst/>
              </a:rPr>
              <a:t>A – Current. </a:t>
            </a:r>
          </a:p>
          <a:p>
            <a:pPr lvl="1"/>
            <a:r>
              <a:rPr lang="en-US" b="1" dirty="0" smtClean="0">
                <a:effectLst/>
              </a:rPr>
              <a:t>Ex.: I’m passing 10mA through that LED</a:t>
            </a:r>
          </a:p>
          <a:p>
            <a:pPr lvl="1"/>
            <a:r>
              <a:rPr lang="en-US" b="1" dirty="0" smtClean="0">
                <a:effectLst/>
              </a:rPr>
              <a:t>Do not confuse A (current) and Ah (charge). More details later.</a:t>
            </a:r>
          </a:p>
          <a:p>
            <a:r>
              <a:rPr lang="en-US" b="1" dirty="0" smtClean="0">
                <a:effectLst/>
              </a:rPr>
              <a:t>Watt – W – Work</a:t>
            </a:r>
          </a:p>
          <a:p>
            <a:pPr lvl="1"/>
            <a:r>
              <a:rPr lang="en-US" b="1" dirty="0" smtClean="0">
                <a:effectLst/>
              </a:rPr>
              <a:t>This </a:t>
            </a:r>
            <a:r>
              <a:rPr lang="en-US" b="1" dirty="0" err="1" smtClean="0">
                <a:effectLst/>
              </a:rPr>
              <a:t>Maxon</a:t>
            </a:r>
            <a:r>
              <a:rPr lang="en-US" b="1" dirty="0" smtClean="0">
                <a:effectLst/>
              </a:rPr>
              <a:t> motor can be used up to 200W (8.33A @ 24V)</a:t>
            </a:r>
          </a:p>
          <a:p>
            <a:pPr lvl="1"/>
            <a:r>
              <a:rPr lang="en-US" b="1" dirty="0" smtClean="0">
                <a:effectLst/>
              </a:rPr>
              <a:t>Again, do not confuse with </a:t>
            </a:r>
            <a:r>
              <a:rPr lang="en-US" b="1" dirty="0" err="1" smtClean="0">
                <a:effectLst/>
              </a:rPr>
              <a:t>Wh</a:t>
            </a:r>
            <a:r>
              <a:rPr lang="en-US" b="1" dirty="0" smtClean="0">
                <a:effectLst/>
              </a:rPr>
              <a:t> (energy)</a:t>
            </a:r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Farad </a:t>
            </a:r>
            <a:r>
              <a:rPr lang="en-US" b="1" dirty="0">
                <a:effectLst/>
              </a:rPr>
              <a:t>- </a:t>
            </a:r>
            <a:r>
              <a:rPr lang="en-US" b="1" dirty="0" smtClean="0">
                <a:effectLst/>
              </a:rPr>
              <a:t>F – Capacitance</a:t>
            </a:r>
          </a:p>
          <a:p>
            <a:pPr lvl="1"/>
            <a:r>
              <a:rPr lang="en-US" b="1" dirty="0" smtClean="0">
                <a:effectLst/>
              </a:rPr>
              <a:t>Ex.: Use a 100nF capacitor between +5V and GND</a:t>
            </a:r>
          </a:p>
          <a:p>
            <a:pPr lvl="1"/>
            <a:r>
              <a:rPr lang="en-US" b="1" dirty="0" smtClean="0">
                <a:effectLst/>
              </a:rPr>
              <a:t>1 Farad is huge. Caps &gt; 10000µF are not that common (except for Super Caps, but they are low voltage)</a:t>
            </a:r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Ohm - </a:t>
            </a:r>
            <a:r>
              <a:rPr lang="el-GR" b="1" dirty="0" smtClean="0">
                <a:effectLst/>
              </a:rPr>
              <a:t>Ω</a:t>
            </a:r>
            <a:r>
              <a:rPr lang="en-US" b="1" dirty="0" smtClean="0">
                <a:effectLst/>
              </a:rPr>
              <a:t> – Resistance</a:t>
            </a:r>
          </a:p>
          <a:p>
            <a:pPr lvl="1"/>
            <a:r>
              <a:rPr lang="en-US" b="1" dirty="0" smtClean="0">
                <a:effectLst/>
              </a:rPr>
              <a:t>Ex.: Use a 10k</a:t>
            </a:r>
            <a:r>
              <a:rPr lang="el-GR" b="1" dirty="0" smtClean="0">
                <a:effectLst/>
              </a:rPr>
              <a:t>Ω</a:t>
            </a:r>
            <a:r>
              <a:rPr lang="en-US" b="1" dirty="0" smtClean="0">
                <a:effectLst/>
              </a:rPr>
              <a:t> pull-up on that unused input pin</a:t>
            </a:r>
            <a:endParaRPr lang="el-GR" b="1" dirty="0">
              <a:effectLst/>
            </a:endParaRPr>
          </a:p>
          <a:p>
            <a:r>
              <a:rPr lang="en-US" b="1" dirty="0">
                <a:effectLst/>
              </a:rPr>
              <a:t>Henry - </a:t>
            </a:r>
            <a:r>
              <a:rPr lang="en-US" b="1" dirty="0" smtClean="0">
                <a:effectLst/>
              </a:rPr>
              <a:t>H – Inductance</a:t>
            </a:r>
          </a:p>
          <a:p>
            <a:pPr lvl="1"/>
            <a:r>
              <a:rPr lang="en-US" b="1" dirty="0" smtClean="0">
                <a:effectLst/>
              </a:rPr>
              <a:t>Ex.: this switch mode power supply requires a 100µH inductor</a:t>
            </a:r>
          </a:p>
          <a:p>
            <a:pPr lvl="1"/>
            <a:endParaRPr lang="en-US" b="1" dirty="0">
              <a:effectLst/>
            </a:endParaRPr>
          </a:p>
          <a:p>
            <a:endParaRPr lang="en-US" b="1" dirty="0">
              <a:effectLst/>
            </a:endParaRPr>
          </a:p>
          <a:p>
            <a:endParaRPr lang="en-US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429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LTSpice</a:t>
            </a:r>
            <a:r>
              <a:rPr lang="en-US" dirty="0" smtClean="0"/>
              <a:t>, free SPICE simulator: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://www.linear.com/designtools/software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Filter Lab, active filter calculator: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www.microchip.com/stellent/idcplg?IdcService=SS_GET_PAGE&amp;nodeId=1406&amp;dDocName=en010007&amp;redirects=filterlab</a:t>
            </a:r>
            <a:endParaRPr lang="en-US" dirty="0" smtClean="0"/>
          </a:p>
          <a:p>
            <a:r>
              <a:rPr lang="en-US" dirty="0" smtClean="0"/>
              <a:t>To spec SMPS (and many other circuits), use TI </a:t>
            </a:r>
            <a:r>
              <a:rPr lang="en-US" dirty="0" err="1" smtClean="0"/>
              <a:t>WeBench</a:t>
            </a:r>
            <a:r>
              <a:rPr lang="en-US" dirty="0" smtClean="0"/>
              <a:t> (used to be NI </a:t>
            </a:r>
            <a:r>
              <a:rPr lang="en-US" dirty="0" err="1" smtClean="0"/>
              <a:t>WeBench</a:t>
            </a:r>
            <a:r>
              <a:rPr lang="en-US" dirty="0" smtClean="0"/>
              <a:t>): </a:t>
            </a:r>
            <a:r>
              <a:rPr lang="en-US" dirty="0">
                <a:hlinkClick r:id="rId4"/>
              </a:rPr>
              <a:t>http://www.ti.com/lsds/ti/analog/webench/overview.page?DCMP=PPC_Google_TI&amp;k_clickid=7e5739d4-74cf-8188-3be9-000020f0b88c&amp;247SEM=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0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you want to know?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search on </a:t>
            </a:r>
            <a:r>
              <a:rPr lang="en-US" dirty="0" err="1" smtClean="0"/>
              <a:t>Digikey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to design a PCB?</a:t>
            </a:r>
          </a:p>
          <a:p>
            <a:r>
              <a:rPr lang="en-US" dirty="0" smtClean="0"/>
              <a:t>Communication buses?</a:t>
            </a:r>
          </a:p>
          <a:p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0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Wikipedia: en.wikipedia.org</a:t>
            </a:r>
          </a:p>
          <a:p>
            <a:r>
              <a:rPr lang="en-US" dirty="0" smtClean="0"/>
              <a:t>Random Google Image</a:t>
            </a:r>
          </a:p>
          <a:p>
            <a:r>
              <a:rPr lang="en-US" dirty="0" err="1" smtClean="0"/>
              <a:t>Jeelabs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http://jeelabs.org/2012/11/11/low-side-switching/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 and </a:t>
            </a:r>
            <a:r>
              <a:rPr lang="en-US" dirty="0" err="1" smtClean="0"/>
              <a:t>kirchhoff</a:t>
            </a:r>
            <a:endParaRPr lang="en-US" dirty="0"/>
          </a:p>
        </p:txBody>
      </p:sp>
      <p:pic>
        <p:nvPicPr>
          <p:cNvPr id="1026" name="Picture 2" descr="http://upload.wikimedia.org/wikipedia/commons/thumb/d/de/OhmsLaw.svg/220px-OhmsLa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0" y="4462445"/>
            <a:ext cx="1483755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Ohm’s law: V = R*I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Kirchhoff's current law (KCL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currents in a network of conductors meeting at a point is zero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Kirchhoff's voltage law (KVL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The voltage drop around a closed loop is 0.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30" name="Picture 6" descr="http://upload.wikimedia.org/wikipedia/commons/thumb/4/46/KCL_-_Kirchhoff%27s_circuit_laws.svg/220px-KCL_-_Kirchhoff%27s_circuit_law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02" y="4462445"/>
            <a:ext cx="2095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4/40/Kirchhoff_voltage_law.svg/200px-Kirchhoff_voltage_law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99" y="4667636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2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Series: R</a:t>
            </a:r>
            <a:r>
              <a:rPr lang="en-US" baseline="-25000" dirty="0" smtClean="0"/>
              <a:t>EQ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 + R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Parallel: 1/R</a:t>
            </a:r>
            <a:r>
              <a:rPr lang="en-US" baseline="-25000" dirty="0" smtClean="0"/>
              <a:t>EQ</a:t>
            </a:r>
            <a:r>
              <a:rPr lang="en-US" dirty="0" smtClean="0"/>
              <a:t> = 1/R</a:t>
            </a:r>
            <a:r>
              <a:rPr lang="en-US" baseline="-25000" dirty="0" smtClean="0"/>
              <a:t>1</a:t>
            </a:r>
            <a:r>
              <a:rPr lang="en-US" dirty="0" smtClean="0"/>
              <a:t> + 1/R</a:t>
            </a:r>
            <a:r>
              <a:rPr lang="en-US" baseline="-25000" dirty="0" smtClean="0"/>
              <a:t>2</a:t>
            </a:r>
            <a:r>
              <a:rPr lang="en-US" dirty="0" smtClean="0"/>
              <a:t> + … + 1/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and Parallel Resistors</a:t>
            </a:r>
            <a:endParaRPr lang="en-US" dirty="0"/>
          </a:p>
        </p:txBody>
      </p:sp>
      <p:pic>
        <p:nvPicPr>
          <p:cNvPr id="2052" name="Picture 4" descr="A diagram of several resistors, connected end to end, with the same amount of current going through 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413852"/>
            <a:ext cx="3714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diagram of several resistors, side by side, both leads of each connected to the same w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1" y="3928718"/>
            <a:ext cx="28670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diagram of three resistors, two in parallel, which are in series with the 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1" y="2919068"/>
            <a:ext cx="18573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divider, LED current limiter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divider: V</a:t>
            </a:r>
            <a:r>
              <a:rPr lang="en-US" baseline="-25000" dirty="0" smtClean="0"/>
              <a:t>OUT</a:t>
            </a:r>
            <a:r>
              <a:rPr lang="en-US" dirty="0" smtClean="0"/>
              <a:t> = V</a:t>
            </a:r>
            <a:r>
              <a:rPr lang="en-US" baseline="-25000" dirty="0" smtClean="0"/>
              <a:t>IN</a:t>
            </a:r>
            <a:r>
              <a:rPr lang="en-US" dirty="0" smtClean="0"/>
              <a:t>*(R</a:t>
            </a:r>
            <a:r>
              <a:rPr lang="en-US" baseline="-25000" dirty="0" smtClean="0"/>
              <a:t>2</a:t>
            </a:r>
            <a:r>
              <a:rPr lang="en-US" dirty="0" smtClean="0"/>
              <a:t>/(R</a:t>
            </a:r>
            <a:r>
              <a:rPr lang="en-US" baseline="-25000" dirty="0" smtClean="0"/>
              <a:t>1</a:t>
            </a:r>
            <a:r>
              <a:rPr lang="en-US" dirty="0" smtClean="0"/>
              <a:t> + R</a:t>
            </a:r>
            <a:r>
              <a:rPr lang="en-US" baseline="-25000" dirty="0" smtClean="0"/>
              <a:t>2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Ex.: 3.3V supply,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 smtClean="0"/>
              <a:t> = 5k</a:t>
            </a:r>
            <a:r>
              <a:rPr lang="el-GR" dirty="0" smtClean="0"/>
              <a:t>Ω</a:t>
            </a:r>
            <a:r>
              <a:rPr lang="en-US" dirty="0" smtClean="0"/>
              <a:t>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 smtClean="0"/>
              <a:t> = 10k</a:t>
            </a:r>
            <a:r>
              <a:rPr lang="el-GR" dirty="0" smtClean="0"/>
              <a:t>Ω</a:t>
            </a:r>
            <a:r>
              <a:rPr lang="en-US" dirty="0" smtClean="0"/>
              <a:t>. </a:t>
            </a:r>
            <a:r>
              <a:rPr lang="en-US" dirty="0"/>
              <a:t>V</a:t>
            </a:r>
            <a:r>
              <a:rPr lang="en-US" baseline="-25000" dirty="0"/>
              <a:t>OUT </a:t>
            </a:r>
            <a:r>
              <a:rPr lang="en-US" dirty="0" smtClean="0"/>
              <a:t>= 3.3V*(</a:t>
            </a:r>
            <a:r>
              <a:rPr lang="en-US" dirty="0"/>
              <a:t>10k</a:t>
            </a:r>
            <a:r>
              <a:rPr lang="el-GR" dirty="0" smtClean="0"/>
              <a:t>Ω</a:t>
            </a:r>
            <a:r>
              <a:rPr lang="en-US" dirty="0" smtClean="0"/>
              <a:t>/(</a:t>
            </a:r>
            <a:r>
              <a:rPr lang="en-US" dirty="0"/>
              <a:t>10k</a:t>
            </a:r>
            <a:r>
              <a:rPr lang="el-GR" dirty="0" smtClean="0"/>
              <a:t>Ω</a:t>
            </a:r>
            <a:r>
              <a:rPr lang="en-US" dirty="0" smtClean="0"/>
              <a:t>+5k</a:t>
            </a:r>
            <a:r>
              <a:rPr lang="el-GR" dirty="0" smtClean="0"/>
              <a:t>Ω</a:t>
            </a:r>
            <a:r>
              <a:rPr lang="en-US" dirty="0" smtClean="0"/>
              <a:t>)) = 2.2V</a:t>
            </a:r>
          </a:p>
          <a:p>
            <a:r>
              <a:rPr lang="en-US" dirty="0" smtClean="0"/>
              <a:t>LED resistor: R = (V</a:t>
            </a:r>
            <a:r>
              <a:rPr lang="en-US" baseline="-25000" dirty="0" smtClean="0"/>
              <a:t>SUPPLY</a:t>
            </a:r>
            <a:r>
              <a:rPr lang="en-US" dirty="0" smtClean="0"/>
              <a:t> – V</a:t>
            </a:r>
            <a:r>
              <a:rPr lang="en-US" baseline="-25000" dirty="0" smtClean="0"/>
              <a:t>LED</a:t>
            </a:r>
            <a:r>
              <a:rPr lang="en-US" dirty="0" smtClean="0"/>
              <a:t>)/I</a:t>
            </a:r>
            <a:r>
              <a:rPr lang="en-US" baseline="-25000" dirty="0" smtClean="0"/>
              <a:t>LED</a:t>
            </a:r>
          </a:p>
          <a:p>
            <a:pPr lvl="1"/>
            <a:r>
              <a:rPr lang="en-US" dirty="0"/>
              <a:t>Ex.: 3.3V </a:t>
            </a:r>
            <a:r>
              <a:rPr lang="en-US" dirty="0" smtClean="0"/>
              <a:t>supply, 2V 2mA LED: </a:t>
            </a:r>
            <a:r>
              <a:rPr lang="en-US" dirty="0"/>
              <a:t>R = </a:t>
            </a:r>
            <a:r>
              <a:rPr lang="en-US" dirty="0" smtClean="0"/>
              <a:t>(3.3V </a:t>
            </a:r>
            <a:r>
              <a:rPr lang="en-US" dirty="0"/>
              <a:t>– </a:t>
            </a:r>
            <a:r>
              <a:rPr lang="en-US" dirty="0" smtClean="0"/>
              <a:t>2V)/2mA = 650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3080" name="Picture 8" descr="http://tinkerlog.com/wordpress/wp-content/uploads/2009/04/resistor_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88" y="4337388"/>
            <a:ext cx="2836990" cy="22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lay-hookey.com/dc_theory/resistors/images/voltage_divi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16" y="4337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2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reference: “Op Amps For Everyone” by Ron Mancini (TI)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www.ti.com/lit/an/slod006b/slod006b.pdf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Ideal Op Amp Assumptions: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99" y="4261149"/>
            <a:ext cx="595312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14" y="4176584"/>
            <a:ext cx="3790110" cy="21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28" y="1860272"/>
            <a:ext cx="43053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14" y="1860272"/>
            <a:ext cx="4295775" cy="284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064" y="4891088"/>
            <a:ext cx="34575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582" y="4852988"/>
            <a:ext cx="35623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 amps can be used for/in/as:</a:t>
            </a:r>
          </a:p>
          <a:p>
            <a:pPr lvl="2"/>
            <a:r>
              <a:rPr lang="en-US" dirty="0" smtClean="0"/>
              <a:t>Active filters</a:t>
            </a:r>
          </a:p>
          <a:p>
            <a:pPr lvl="2"/>
            <a:r>
              <a:rPr lang="en-US" dirty="0" smtClean="0"/>
              <a:t>Oscillators</a:t>
            </a:r>
          </a:p>
          <a:p>
            <a:pPr lvl="2"/>
            <a:r>
              <a:rPr lang="en-US" dirty="0" smtClean="0"/>
              <a:t>Inverting or non-inverting amplifier</a:t>
            </a:r>
          </a:p>
          <a:p>
            <a:pPr lvl="2"/>
            <a:r>
              <a:rPr lang="en-US" dirty="0" smtClean="0"/>
              <a:t>Precision rectifier</a:t>
            </a:r>
          </a:p>
          <a:p>
            <a:pPr lvl="2"/>
            <a:r>
              <a:rPr lang="en-US" dirty="0" smtClean="0"/>
              <a:t>Integrator</a:t>
            </a:r>
          </a:p>
          <a:p>
            <a:pPr lvl="2"/>
            <a:r>
              <a:rPr lang="en-US" dirty="0" smtClean="0"/>
              <a:t>Trans-impedance amplifier (ex.: for photodiodes)</a:t>
            </a:r>
          </a:p>
          <a:p>
            <a:pPr lvl="1"/>
            <a:r>
              <a:rPr lang="en-US" dirty="0" smtClean="0"/>
              <a:t>PID loops used to be done only with op amps and passive components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4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</a:t>
            </a:r>
            <a:r>
              <a:rPr lang="en-US" dirty="0" smtClean="0"/>
              <a:t>Amplifier (4)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be aware of:</a:t>
            </a:r>
          </a:p>
          <a:p>
            <a:pPr lvl="1"/>
            <a:r>
              <a:rPr lang="en-US" dirty="0" smtClean="0"/>
              <a:t>Not all op amps are rail-to-rail. Many references advertised as rail-to-rail are only r-r on the output. Read the specs carefully.</a:t>
            </a:r>
          </a:p>
          <a:p>
            <a:pPr lvl="1"/>
            <a:r>
              <a:rPr lang="en-US" dirty="0" smtClean="0"/>
              <a:t>Always make sure that your op amp is qualified for the voltage of your system (Is it single supply? Are you trying to use a 5V op amp in a 24V system?)</a:t>
            </a:r>
          </a:p>
          <a:p>
            <a:pPr lvl="1"/>
            <a:r>
              <a:rPr lang="en-US" dirty="0" smtClean="0"/>
              <a:t>Bandwidth is one thing, slew-rate is another. It’s especially important to look at the SR if you use square waves. </a:t>
            </a:r>
            <a:endParaRPr lang="en-US" dirty="0"/>
          </a:p>
          <a:p>
            <a:pPr lvl="2"/>
            <a:r>
              <a:rPr lang="en-US" dirty="0" smtClean="0"/>
              <a:t>Ex.: 20kHz sine wave, G=1,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peak</a:t>
            </a:r>
            <a:r>
              <a:rPr lang="en-US" dirty="0" smtClean="0"/>
              <a:t> = 5V: SR</a:t>
            </a:r>
            <a:r>
              <a:rPr lang="en-US" baseline="-25000" dirty="0" smtClean="0"/>
              <a:t>MAX</a:t>
            </a:r>
            <a:r>
              <a:rPr lang="en-US" dirty="0" smtClean="0"/>
              <a:t> = 2*pi*f*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peak</a:t>
            </a:r>
            <a:r>
              <a:rPr lang="en-US" baseline="-25000" dirty="0" smtClean="0"/>
              <a:t> </a:t>
            </a:r>
            <a:r>
              <a:rPr lang="en-US" dirty="0" smtClean="0"/>
              <a:t>= 628e3 = 0.63V/µs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8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300</TotalTime>
  <Words>1231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Electronics 101</vt:lpstr>
      <vt:lpstr>Units</vt:lpstr>
      <vt:lpstr>Ohm and kirchhoff</vt:lpstr>
      <vt:lpstr>Series and Parallel Resistors</vt:lpstr>
      <vt:lpstr>Resistive divider, LED current limiter</vt:lpstr>
      <vt:lpstr>Operational Amplifier</vt:lpstr>
      <vt:lpstr>Operational Amplifier (2)</vt:lpstr>
      <vt:lpstr>Operational Amplifier (3)</vt:lpstr>
      <vt:lpstr>Operational Amplifier (4) </vt:lpstr>
      <vt:lpstr>Passive filters</vt:lpstr>
      <vt:lpstr>BJT Basics</vt:lpstr>
      <vt:lpstr>MOSFET basics</vt:lpstr>
      <vt:lpstr>High-side vs low side switch</vt:lpstr>
      <vt:lpstr>MOSFET, BJT or Relay?</vt:lpstr>
      <vt:lpstr>Voltage regulators</vt:lpstr>
      <vt:lpstr>Thermal  </vt:lpstr>
      <vt:lpstr>ESD</vt:lpstr>
      <vt:lpstr>LiPO Battery</vt:lpstr>
      <vt:lpstr>Misc. Tips, breaking some myths </vt:lpstr>
      <vt:lpstr>Useful tools</vt:lpstr>
      <vt:lpstr>What else do you want to know? </vt:lpstr>
      <vt:lpstr>Sources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101</dc:title>
  <dc:creator>JFDuval</dc:creator>
  <cp:lastModifiedBy>JFDuval</cp:lastModifiedBy>
  <cp:revision>35</cp:revision>
  <dcterms:created xsi:type="dcterms:W3CDTF">2013-11-07T18:05:12Z</dcterms:created>
  <dcterms:modified xsi:type="dcterms:W3CDTF">2014-09-11T14:00:41Z</dcterms:modified>
</cp:coreProperties>
</file>